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</p:sldIdLst>
  <p:sldSz cy="7772400" cx="10058400"/>
  <p:notesSz cx="6858000" cy="9144000"/>
  <p:embeddedFontLst>
    <p:embeddedFont>
      <p:font typeface="Inter"/>
      <p:regular r:id="rId9"/>
      <p:bold r:id="rId10"/>
      <p:italic r:id="rId11"/>
      <p:boldItalic r:id="rId12"/>
    </p:embeddedFont>
    <p:embeddedFont>
      <p:font typeface="Plus Jakarta Sans Medium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62781C7-4276-4C35-9C07-AD6E76462097}">
  <a:tblStyle styleId="{D62781C7-4276-4C35-9C07-AD6E7646209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italic.fntdata"/><Relationship Id="rId10" Type="http://schemas.openxmlformats.org/officeDocument/2006/relationships/font" Target="fonts/Inter-bold.fntdata"/><Relationship Id="rId13" Type="http://schemas.openxmlformats.org/officeDocument/2006/relationships/font" Target="fonts/PlusJakartaSansMedium-regular.fntdata"/><Relationship Id="rId12" Type="http://schemas.openxmlformats.org/officeDocument/2006/relationships/font" Target="fonts/Inter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Inter-regular.fntdata"/><Relationship Id="rId15" Type="http://schemas.openxmlformats.org/officeDocument/2006/relationships/font" Target="fonts/PlusJakartaSansMedium-italic.fntdata"/><Relationship Id="rId14" Type="http://schemas.openxmlformats.org/officeDocument/2006/relationships/font" Target="fonts/PlusJakartaSansMedium-bold.fntdata"/><Relationship Id="rId16" Type="http://schemas.openxmlformats.org/officeDocument/2006/relationships/font" Target="fonts/PlusJakartaSansMedium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043551cf01_0_0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043551cf0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tyra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043551cf01_0_11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043551cf01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tyra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900" cy="3101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900" cy="1197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900" cy="2967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900" cy="19656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900" cy="12720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400" cy="6181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1000" cy="5583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11" Type="http://schemas.openxmlformats.org/officeDocument/2006/relationships/hyperlink" Target="https://docs.google.com/presentation/d/1qW2aKLFnCfpto7c_R4F8INNzvW3LV7DMqthy8Hlsj8Q/copy" TargetMode="External"/><Relationship Id="rId10" Type="http://schemas.openxmlformats.org/officeDocument/2006/relationships/hyperlink" Target="https://docs.google.com/presentation/d/1BPXmDuouwa8aJEjbXTKMqLZ72J2EzzzXkcHwBU147VU/copy" TargetMode="External"/><Relationship Id="rId12" Type="http://schemas.openxmlformats.org/officeDocument/2006/relationships/hyperlink" Target="https://docs.google.com/presentation/d/1YGVcfVG1z0FhO7Ut92fl9lsEl_trUcurGZ1o2H5IvNw/copy" TargetMode="External"/><Relationship Id="rId9" Type="http://schemas.openxmlformats.org/officeDocument/2006/relationships/hyperlink" Target="https://docs.google.com/presentation/d/1kzgVXAF2fH7hozyY6ljUip5JKIOIH_Fm-ej1s7pUDEo/copy" TargetMode="External"/><Relationship Id="rId5" Type="http://schemas.openxmlformats.org/officeDocument/2006/relationships/hyperlink" Target="https://docs.google.com/presentation/d/1qW2aKLFnCfpto7c_R4F8INNzvW3LV7DMqthy8Hlsj8Q/copy" TargetMode="External"/><Relationship Id="rId6" Type="http://schemas.openxmlformats.org/officeDocument/2006/relationships/hyperlink" Target="https://docs.google.com/presentation/d/1bRn2oT0yhPiMAZ7Boi474848oX5j5VZCcyoash5q0G8/copy" TargetMode="External"/><Relationship Id="rId7" Type="http://schemas.openxmlformats.org/officeDocument/2006/relationships/hyperlink" Target="https://docs.google.com/presentation/d/14jZlTOEB4-N3TY82Wn6TsjZpt906EbBkMVxg3D2WUyQ/copy" TargetMode="External"/><Relationship Id="rId8" Type="http://schemas.openxmlformats.org/officeDocument/2006/relationships/hyperlink" Target="https://docs.google.com/presentation/d/172i3hNg6I6yH5PZlxp1mZ7h1K2CNzdYs5GiZvr7ltLc/copy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hyperlink" Target="https://docs.google.com/presentation/d/1bRn2oT0yhPiMAZ7Boi474848oX5j5VZCcyoash5q0G8/copy" TargetMode="External"/><Relationship Id="rId6" Type="http://schemas.openxmlformats.org/officeDocument/2006/relationships/hyperlink" Target="https://docs.google.com/presentation/d/14jZlTOEB4-N3TY82Wn6TsjZpt906EbBkMVxg3D2WUyQ/copy" TargetMode="External"/><Relationship Id="rId7" Type="http://schemas.openxmlformats.org/officeDocument/2006/relationships/hyperlink" Target="https://docs.google.com/presentation/d/172i3hNg6I6yH5PZlxp1mZ7h1K2CNzdYs5GiZvr7ltLc/copy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58" name="Google Shape;58;p13"/>
          <p:cNvGraphicFramePr/>
          <p:nvPr/>
        </p:nvGraphicFramePr>
        <p:xfrm>
          <a:off x="355863" y="658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{D62781C7-4276-4C35-9C07-AD6E76462097}</a:tableStyleId>
              </a:tblPr>
              <a:tblGrid>
                <a:gridCol w="1633350"/>
                <a:gridCol w="4045800"/>
                <a:gridCol w="3669725"/>
              </a:tblGrid>
              <a:tr h="3534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LESSON 9: Jackson and Expansion of Democracy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09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SUPPORTING QUESTION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To what extent did the Jacksonian Era expand democracy to more Americans in the early 19th century?</a:t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339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STANDARD(S)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7.47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509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FOCUS SKILL(S)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Contextualization &amp; Sourcing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Quantitative Analysis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6787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MATERIALS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TEACHER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Do Firsts + Exemplars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chemeClr val="accent5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Jackson and the Expansion of Democracy Presentation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/>
                        </a:rPr>
                        <a:t>Jackson and the Expansion of Democracy Student Worksheet + Exemplars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8"/>
                        </a:rPr>
                        <a:t>Exit Tickets + Exemplars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STUDENT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9"/>
                        </a:rPr>
                        <a:t>Do First Options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Access to Inquiry Journal (already handed out in Lesson 1)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0"/>
                        </a:rPr>
                        <a:t>Printed Student Handouts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090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1- Frayer: Andrew Jackson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2- Notice, Wonder, Think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10181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Select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1"/>
                        </a:rPr>
                        <a:t>“Do First”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Play “Song of the Unit” or alternative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with visual, online, or print access to “Do First”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“Do First” either online or by hand.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51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1 - LAUNCH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time to preview the Topic 4 Supporting questions within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2"/>
                        </a:rPr>
                        <a:t>Unit 6 Inquiry Journal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6787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Guide students to page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7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: U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nit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6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Topic 4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Supporting Questions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Fill out the “K” and “W” for each of the supporting questions for Unit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6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Topic 4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59" name="Google Shape;59;p13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        </a:t>
            </a: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The Early Republic (1789-1844): Daily Lesson Plan</a:t>
            </a: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(60 Minutes)</a:t>
            </a:r>
            <a:endParaRPr sz="21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4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9" name="Google Shape;69;p14"/>
          <p:cNvGraphicFramePr/>
          <p:nvPr/>
        </p:nvGraphicFramePr>
        <p:xfrm>
          <a:off x="279838" y="582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{D62781C7-4276-4C35-9C07-AD6E76462097}</a:tableStyleId>
              </a:tblPr>
              <a:tblGrid>
                <a:gridCol w="1673200"/>
                <a:gridCol w="4057350"/>
                <a:gridCol w="3702950"/>
              </a:tblGrid>
              <a:tr h="205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9: Jackson and Expansion of Democracy</a:t>
                      </a: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 - Continued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084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2 - </a:t>
                      </a: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PRACTICE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Using slides 1-7 of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Jackson and the Expansion of Democracy Presentation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, guide students in a brief introduction to the terms and background information necessary to engage in the lesson. Students will take notes using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Jackson and the Expansion of Democracy Student Worksheet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9099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Hand out student notes worksheet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background information using presentation slides 1-7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Take notes using the student notes worksheet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937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3 - EXHIBIT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ith the secondary source “Early Biography of Andrew Jackson,” (page 2 of student worksheet) students will practice source analysis with the THINKS Document Analysis worksheet. Guide students through the process collectively using the directions provided in slides 8-9 of the presentation.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5906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Direct students to page 2 and 3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 support through guided questions and reading the source aloud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Read “Early Biography of Andrew Jackson”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Ask clarifying questions if needed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Answer questions on THINKS worksheet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953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CONCLUSION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visually represent and textually explain their understanding of Jackson through an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/>
                        </a:rPr>
                        <a:t>Exit Ticket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978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Hand out and explain directions for the Exit Ticket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coloring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utensils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if desired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Draw three items onto the person outline to represent Andrew Jackson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a brief explanation for visual choices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0" name="Google Shape;70;p14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         The Early Republic (1789-1844): Daily Lesson Plan (60 Minutes)</a:t>
            </a:r>
            <a:endParaRPr sz="18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71" name="Google Shape;71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